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conomica"/>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e61c0d32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e61c0d32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e61c0d326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e61c0d326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e61c0d326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e61c0d326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e61c0d32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e61c0d32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e61c0d32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e61c0d32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e61c0d32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e61c0d32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e61c0d32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e61c0d32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e61c0d32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e61c0d32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e61c0d32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e61c0d32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e61c0d32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e61c0d32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e61c0d326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e61c0d326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e61c0d32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e61c0d32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e61c0d32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e61c0d32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e61c0d32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e61c0d32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e61c0d32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e61c0d32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e61c0d32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e61c0d32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e61c0d32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e61c0d32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e61c0d32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e61c0d32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e61c0d32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e61c0d32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200">
                <a:solidFill>
                  <a:srgbClr val="000000"/>
                </a:solidFill>
                <a:latin typeface="Economica"/>
                <a:ea typeface="Economica"/>
                <a:cs typeface="Economica"/>
                <a:sym typeface="Economica"/>
              </a:rPr>
              <a:t>Accident and Vehicle Analysis report</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solidFill>
                  <a:srgbClr val="000000"/>
                </a:solidFill>
                <a:latin typeface="Economica"/>
                <a:ea typeface="Economica"/>
                <a:cs typeface="Economica"/>
                <a:sym typeface="Economica"/>
              </a:rPr>
              <a:t>Alphas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Location of Accident</a:t>
            </a:r>
            <a:endParaRPr/>
          </a:p>
        </p:txBody>
      </p:sp>
      <p:pic>
        <p:nvPicPr>
          <p:cNvPr id="117" name="Google Shape;117;p22"/>
          <p:cNvPicPr preferRelativeResize="0"/>
          <p:nvPr/>
        </p:nvPicPr>
        <p:blipFill>
          <a:blip r:embed="rId3">
            <a:alphaModFix/>
          </a:blip>
          <a:stretch>
            <a:fillRect/>
          </a:stretch>
        </p:blipFill>
        <p:spPr>
          <a:xfrm>
            <a:off x="311700" y="1147225"/>
            <a:ext cx="8520602" cy="369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Location of Accident</a:t>
            </a:r>
            <a:endParaRPr/>
          </a:p>
        </p:txBody>
      </p:sp>
      <p:pic>
        <p:nvPicPr>
          <p:cNvPr id="123" name="Google Shape;123;p23"/>
          <p:cNvPicPr preferRelativeResize="0"/>
          <p:nvPr/>
        </p:nvPicPr>
        <p:blipFill>
          <a:blip r:embed="rId3">
            <a:alphaModFix/>
          </a:blip>
          <a:stretch>
            <a:fillRect/>
          </a:stretch>
        </p:blipFill>
        <p:spPr>
          <a:xfrm>
            <a:off x="311700" y="1192550"/>
            <a:ext cx="8520598" cy="369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Location of Accident</a:t>
            </a:r>
            <a:endParaRPr/>
          </a:p>
        </p:txBody>
      </p:sp>
      <p:pic>
        <p:nvPicPr>
          <p:cNvPr id="129" name="Google Shape;129;p24"/>
          <p:cNvPicPr preferRelativeResize="0"/>
          <p:nvPr/>
        </p:nvPicPr>
        <p:blipFill>
          <a:blip r:embed="rId3">
            <a:alphaModFix/>
          </a:blip>
          <a:stretch>
            <a:fillRect/>
          </a:stretch>
        </p:blipFill>
        <p:spPr>
          <a:xfrm>
            <a:off x="311700" y="1147225"/>
            <a:ext cx="8520598" cy="369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Road type based on Accident Severity</a:t>
            </a:r>
            <a:endParaRPr/>
          </a:p>
        </p:txBody>
      </p:sp>
      <p:pic>
        <p:nvPicPr>
          <p:cNvPr id="135" name="Google Shape;135;p25"/>
          <p:cNvPicPr preferRelativeResize="0"/>
          <p:nvPr/>
        </p:nvPicPr>
        <p:blipFill>
          <a:blip r:embed="rId3">
            <a:alphaModFix/>
          </a:blip>
          <a:stretch>
            <a:fillRect/>
          </a:stretch>
        </p:blipFill>
        <p:spPr>
          <a:xfrm>
            <a:off x="311698" y="1180825"/>
            <a:ext cx="8520600"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the road type</a:t>
            </a:r>
            <a:endParaRPr/>
          </a:p>
        </p:txBody>
      </p:sp>
      <p:pic>
        <p:nvPicPr>
          <p:cNvPr id="141" name="Google Shape;141;p26"/>
          <p:cNvPicPr preferRelativeResize="0"/>
          <p:nvPr/>
        </p:nvPicPr>
        <p:blipFill>
          <a:blip r:embed="rId3">
            <a:alphaModFix/>
          </a:blip>
          <a:stretch>
            <a:fillRect/>
          </a:stretch>
        </p:blipFill>
        <p:spPr>
          <a:xfrm>
            <a:off x="311700" y="1105875"/>
            <a:ext cx="852060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the Age of Drivers</a:t>
            </a:r>
            <a:endParaRPr/>
          </a:p>
        </p:txBody>
      </p:sp>
      <p:pic>
        <p:nvPicPr>
          <p:cNvPr id="147" name="Google Shape;147;p27"/>
          <p:cNvPicPr preferRelativeResize="0"/>
          <p:nvPr/>
        </p:nvPicPr>
        <p:blipFill>
          <a:blip r:embed="rId3">
            <a:alphaModFix/>
          </a:blip>
          <a:stretch>
            <a:fillRect/>
          </a:stretch>
        </p:blipFill>
        <p:spPr>
          <a:xfrm>
            <a:off x="311700" y="1159400"/>
            <a:ext cx="8520602" cy="3820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the Type of Vehicle</a:t>
            </a:r>
            <a:endParaRPr/>
          </a:p>
        </p:txBody>
      </p:sp>
      <p:pic>
        <p:nvPicPr>
          <p:cNvPr id="153" name="Google Shape;153;p28"/>
          <p:cNvPicPr preferRelativeResize="0"/>
          <p:nvPr/>
        </p:nvPicPr>
        <p:blipFill>
          <a:blip r:embed="rId3">
            <a:alphaModFix/>
          </a:blip>
          <a:stretch>
            <a:fillRect/>
          </a:stretch>
        </p:blipFill>
        <p:spPr>
          <a:xfrm>
            <a:off x="354550" y="1068425"/>
            <a:ext cx="8477752" cy="3770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Vehicle Model</a:t>
            </a:r>
            <a:endParaRPr/>
          </a:p>
        </p:txBody>
      </p:sp>
      <p:pic>
        <p:nvPicPr>
          <p:cNvPr id="159" name="Google Shape;159;p29"/>
          <p:cNvPicPr preferRelativeResize="0"/>
          <p:nvPr/>
        </p:nvPicPr>
        <p:blipFill>
          <a:blip r:embed="rId3">
            <a:alphaModFix/>
          </a:blip>
          <a:stretch>
            <a:fillRect/>
          </a:stretch>
        </p:blipFill>
        <p:spPr>
          <a:xfrm>
            <a:off x="311699" y="1127300"/>
            <a:ext cx="8520601"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Police </a:t>
            </a:r>
            <a:r>
              <a:rPr lang="en"/>
              <a:t>Assistance</a:t>
            </a:r>
            <a:r>
              <a:rPr lang="en"/>
              <a:t> On Weekdays</a:t>
            </a:r>
            <a:endParaRPr/>
          </a:p>
        </p:txBody>
      </p:sp>
      <p:pic>
        <p:nvPicPr>
          <p:cNvPr id="165" name="Google Shape;165;p30"/>
          <p:cNvPicPr preferRelativeResize="0"/>
          <p:nvPr/>
        </p:nvPicPr>
        <p:blipFill>
          <a:blip r:embed="rId3">
            <a:alphaModFix/>
          </a:blip>
          <a:stretch>
            <a:fillRect/>
          </a:stretch>
        </p:blipFill>
        <p:spPr>
          <a:xfrm>
            <a:off x="311701" y="1084450"/>
            <a:ext cx="8520600"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Towing Service Per Week Day</a:t>
            </a:r>
            <a:endParaRPr/>
          </a:p>
        </p:txBody>
      </p:sp>
      <p:pic>
        <p:nvPicPr>
          <p:cNvPr id="171" name="Google Shape;171;p31"/>
          <p:cNvPicPr preferRelativeResize="0"/>
          <p:nvPr/>
        </p:nvPicPr>
        <p:blipFill>
          <a:blip r:embed="rId3">
            <a:alphaModFix/>
          </a:blip>
          <a:stretch>
            <a:fillRect/>
          </a:stretch>
        </p:blipFill>
        <p:spPr>
          <a:xfrm>
            <a:off x="267673" y="1113750"/>
            <a:ext cx="8564625" cy="3770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52"/>
              <a:buNone/>
            </a:pPr>
            <a:r>
              <a:rPr lang="en" sz="1500"/>
              <a:t>This dataset provides comprehensive records of road accidents, including occurrences, vehicles, road characteristics, geographical locations, vehicle types, severity, and timestamps, aimed at improving safety and minimizing societal impact.</a:t>
            </a:r>
            <a:endParaRPr sz="1500"/>
          </a:p>
          <a:p>
            <a:pPr indent="0" lvl="0" marL="0" rtl="0" algn="l">
              <a:spcBef>
                <a:spcPts val="1200"/>
              </a:spcBef>
              <a:spcAft>
                <a:spcPts val="0"/>
              </a:spcAft>
              <a:buSzPts val="852"/>
              <a:buNone/>
            </a:pPr>
            <a:r>
              <a:rPr lang="en" sz="1500">
                <a:latin typeface="Arial"/>
                <a:ea typeface="Arial"/>
                <a:cs typeface="Arial"/>
                <a:sym typeface="Arial"/>
              </a:rPr>
              <a:t>By analyzing these interconnected factors, we aim to extract valuable insights that can inform policy decisions, enhance infrastructure planning, and ultimately save lives.</a:t>
            </a:r>
            <a:endParaRPr sz="1500">
              <a:latin typeface="Arial"/>
              <a:ea typeface="Arial"/>
              <a:cs typeface="Arial"/>
              <a:sym typeface="Arial"/>
            </a:endParaRPr>
          </a:p>
          <a:p>
            <a:pPr indent="0" lvl="0" marL="0" rtl="0" algn="l">
              <a:spcBef>
                <a:spcPts val="1200"/>
              </a:spcBef>
              <a:spcAft>
                <a:spcPts val="0"/>
              </a:spcAft>
              <a:buSzPts val="852"/>
              <a:buNone/>
            </a:pPr>
            <a:r>
              <a:rPr lang="en" sz="1500">
                <a:latin typeface="Arial"/>
                <a:ea typeface="Arial"/>
                <a:cs typeface="Arial"/>
                <a:sym typeface="Arial"/>
              </a:rPr>
              <a:t>Risk Assessment Specialists analyze data to determine risk levels for specific locations using GIS, historical disaster data, and actuarial models, utilizing tools such as GIS for risk assessment.</a:t>
            </a:r>
            <a:endParaRPr sz="1500">
              <a:latin typeface="Arial"/>
              <a:ea typeface="Arial"/>
              <a:cs typeface="Arial"/>
              <a:sym typeface="Arial"/>
            </a:endParaRPr>
          </a:p>
          <a:p>
            <a:pPr indent="0" lvl="0" marL="0" rtl="0" algn="l">
              <a:spcBef>
                <a:spcPts val="1200"/>
              </a:spcBef>
              <a:spcAft>
                <a:spcPts val="1200"/>
              </a:spcAft>
              <a:buClr>
                <a:schemeClr val="dk1"/>
              </a:buClr>
              <a:buSzPts val="852"/>
              <a:buFont typeface="Arial"/>
              <a:buNone/>
            </a:pPr>
            <a:r>
              <a:rPr lang="en" sz="1500">
                <a:latin typeface="Arial"/>
                <a:ea typeface="Arial"/>
                <a:cs typeface="Arial"/>
                <a:sym typeface="Arial"/>
              </a:rPr>
              <a:t>Policy Services or Customer Service Representatives may notify policyholders of a property's high-risk zone after completing a risk assessment, providing crucial information about risk factors and advising on potential coverage options or mitigation measures.</a:t>
            </a:r>
            <a:endParaRPr sz="15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a:blip r:embed="rId3">
            <a:alphaModFix/>
          </a:blip>
          <a:stretch>
            <a:fillRect/>
          </a:stretch>
        </p:blipFill>
        <p:spPr>
          <a:xfrm>
            <a:off x="824450" y="342625"/>
            <a:ext cx="7366600" cy="450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Handling</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000000"/>
                </a:solidFill>
                <a:latin typeface="Arial"/>
                <a:ea typeface="Arial"/>
                <a:cs typeface="Arial"/>
                <a:sym typeface="Arial"/>
              </a:rPr>
              <a:t>Two datasets were initially combined to include accident information and vehicle information from the car involved in the accident. However, some columns had no entries or information about the accident. Some columns had null values less than 20% of the data, between 20% and 80% of the data, and above 80% of the data. These columns had no entries and no entries.</a:t>
            </a:r>
            <a:endParaRPr sz="1300">
              <a:solidFill>
                <a:srgbClr val="000000"/>
              </a:solidFill>
              <a:latin typeface="Arial"/>
              <a:ea typeface="Arial"/>
              <a:cs typeface="Arial"/>
              <a:sym typeface="Arial"/>
            </a:endParaRPr>
          </a:p>
          <a:p>
            <a:pPr indent="0" lvl="0" marL="0" rtl="0" algn="l">
              <a:spcBef>
                <a:spcPts val="1200"/>
              </a:spcBef>
              <a:spcAft>
                <a:spcPts val="0"/>
              </a:spcAft>
              <a:buNone/>
            </a:pPr>
            <a:r>
              <a:rPr lang="en" sz="1300">
                <a:solidFill>
                  <a:srgbClr val="000000"/>
                </a:solidFill>
                <a:latin typeface="Arial"/>
                <a:ea typeface="Arial"/>
                <a:cs typeface="Arial"/>
                <a:sym typeface="Arial"/>
              </a:rPr>
              <a:t>The study used measures of central tendency to fill in null values on features with less than 20%. For features with null values between 20% and 80%, machine learning models like KNN, LM, and GLM were used. Columns with null values above 80% were dropped to avoid bias and mis-accuracy. For variables with geographical positions, a kNN model was used to impute the null values.</a:t>
            </a:r>
            <a:endParaRPr sz="1300">
              <a:solidFill>
                <a:srgbClr val="000000"/>
              </a:solidFill>
              <a:latin typeface="Arial"/>
              <a:ea typeface="Arial"/>
              <a:cs typeface="Arial"/>
              <a:sym typeface="Arial"/>
            </a:endParaRPr>
          </a:p>
          <a:p>
            <a:pPr indent="0" lvl="0" marL="0" rtl="0" algn="l">
              <a:spcBef>
                <a:spcPts val="1200"/>
              </a:spcBef>
              <a:spcAft>
                <a:spcPts val="0"/>
              </a:spcAft>
              <a:buNone/>
            </a:pPr>
            <a:r>
              <a:rPr lang="en" sz="1300">
                <a:solidFill>
                  <a:srgbClr val="000000"/>
                </a:solidFill>
                <a:latin typeface="Arial"/>
                <a:ea typeface="Arial"/>
                <a:cs typeface="Arial"/>
                <a:sym typeface="Arial"/>
              </a:rPr>
              <a:t>The study found that some features had no null values, but most entries were marked as "data missing or out of range." Some columns were left as they were, while measures of central tendency were used to replace missing values in columns that did not make sense.</a:t>
            </a:r>
            <a:endParaRPr sz="1300">
              <a:solidFill>
                <a:srgbClr val="000000"/>
              </a:solidFill>
              <a:latin typeface="Arial"/>
              <a:ea typeface="Arial"/>
              <a:cs typeface="Arial"/>
              <a:sym typeface="Arial"/>
            </a:endParaRPr>
          </a:p>
          <a:p>
            <a:pPr indent="0" lvl="0" marL="0" rtl="0" algn="l">
              <a:spcBef>
                <a:spcPts val="1200"/>
              </a:spcBef>
              <a:spcAft>
                <a:spcPts val="1200"/>
              </a:spcAft>
              <a:buNone/>
            </a:pPr>
            <a:r>
              <a:rPr lang="en" sz="1300">
                <a:solidFill>
                  <a:srgbClr val="000000"/>
                </a:solidFill>
                <a:latin typeface="Arial"/>
                <a:ea typeface="Arial"/>
                <a:cs typeface="Arial"/>
                <a:sym typeface="Arial"/>
              </a:rPr>
              <a:t>The data contained no duplicate variables and no discrepancy.</a:t>
            </a:r>
            <a:endParaRPr sz="13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Distribution of Accident Severity</a:t>
            </a:r>
            <a:endParaRPr/>
          </a:p>
        </p:txBody>
      </p:sp>
      <p:pic>
        <p:nvPicPr>
          <p:cNvPr id="81" name="Google Shape;81;p16"/>
          <p:cNvPicPr preferRelativeResize="0"/>
          <p:nvPr/>
        </p:nvPicPr>
        <p:blipFill>
          <a:blip r:embed="rId3">
            <a:alphaModFix/>
          </a:blip>
          <a:stretch>
            <a:fillRect/>
          </a:stretch>
        </p:blipFill>
        <p:spPr>
          <a:xfrm>
            <a:off x="311700" y="1095175"/>
            <a:ext cx="8520602"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Distribution of the Location</a:t>
            </a:r>
            <a:endParaRPr/>
          </a:p>
        </p:txBody>
      </p:sp>
      <p:pic>
        <p:nvPicPr>
          <p:cNvPr id="87" name="Google Shape;87;p17"/>
          <p:cNvPicPr preferRelativeResize="0"/>
          <p:nvPr/>
        </p:nvPicPr>
        <p:blipFill>
          <a:blip r:embed="rId3">
            <a:alphaModFix/>
          </a:blip>
          <a:stretch>
            <a:fillRect/>
          </a:stretch>
        </p:blipFill>
        <p:spPr>
          <a:xfrm>
            <a:off x="311700" y="1084475"/>
            <a:ext cx="8520598"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Nature of the Accident based on Gender</a:t>
            </a:r>
            <a:endParaRPr/>
          </a:p>
        </p:txBody>
      </p:sp>
      <p:pic>
        <p:nvPicPr>
          <p:cNvPr id="93" name="Google Shape;93;p18"/>
          <p:cNvPicPr preferRelativeResize="0"/>
          <p:nvPr/>
        </p:nvPicPr>
        <p:blipFill>
          <a:blip r:embed="rId3">
            <a:alphaModFix/>
          </a:blip>
          <a:stretch>
            <a:fillRect/>
          </a:stretch>
        </p:blipFill>
        <p:spPr>
          <a:xfrm>
            <a:off x="311697" y="1127300"/>
            <a:ext cx="8520601"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Per Weekday</a:t>
            </a:r>
            <a:endParaRPr/>
          </a:p>
        </p:txBody>
      </p:sp>
      <p:pic>
        <p:nvPicPr>
          <p:cNvPr id="99" name="Google Shape;99;p19"/>
          <p:cNvPicPr preferRelativeResize="0"/>
          <p:nvPr/>
        </p:nvPicPr>
        <p:blipFill>
          <a:blip r:embed="rId3">
            <a:alphaModFix/>
          </a:blip>
          <a:stretch>
            <a:fillRect/>
          </a:stretch>
        </p:blipFill>
        <p:spPr>
          <a:xfrm>
            <a:off x="311700" y="1105875"/>
            <a:ext cx="8520599"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a:t>
            </a:r>
            <a:r>
              <a:rPr lang="en"/>
              <a:t>Gender</a:t>
            </a:r>
            <a:r>
              <a:rPr lang="en"/>
              <a:t> Per </a:t>
            </a:r>
            <a:r>
              <a:rPr lang="en"/>
              <a:t>Weekday</a:t>
            </a:r>
            <a:endParaRPr/>
          </a:p>
        </p:txBody>
      </p:sp>
      <p:pic>
        <p:nvPicPr>
          <p:cNvPr id="105" name="Google Shape;105;p20"/>
          <p:cNvPicPr preferRelativeResize="0"/>
          <p:nvPr/>
        </p:nvPicPr>
        <p:blipFill>
          <a:blip r:embed="rId3">
            <a:alphaModFix/>
          </a:blip>
          <a:stretch>
            <a:fillRect/>
          </a:stretch>
        </p:blipFill>
        <p:spPr>
          <a:xfrm>
            <a:off x="311699" y="1127300"/>
            <a:ext cx="8520599"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Accident Severity based on the Area</a:t>
            </a:r>
            <a:endParaRPr/>
          </a:p>
        </p:txBody>
      </p:sp>
      <p:pic>
        <p:nvPicPr>
          <p:cNvPr id="111" name="Google Shape;111;p21"/>
          <p:cNvPicPr preferRelativeResize="0"/>
          <p:nvPr/>
        </p:nvPicPr>
        <p:blipFill>
          <a:blip r:embed="rId3">
            <a:alphaModFix/>
          </a:blip>
          <a:stretch>
            <a:fillRect/>
          </a:stretch>
        </p:blipFill>
        <p:spPr>
          <a:xfrm>
            <a:off x="311700" y="1127300"/>
            <a:ext cx="8520599"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